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1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6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5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6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6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3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0422-FF4D-4F92-A89A-C8706B2B6F33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7A294-B50C-4023-B853-EE89A67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85800" y="152400"/>
            <a:ext cx="6324600" cy="6096000"/>
          </a:xfrm>
          <a:prstGeom prst="roundRect">
            <a:avLst>
              <a:gd name="adj" fmla="val 3985"/>
            </a:avLst>
          </a:prstGeom>
          <a:solidFill>
            <a:schemeClr val="tx2">
              <a:alpha val="78000"/>
            </a:schemeClr>
          </a:solidFill>
          <a:ln>
            <a:solidFill>
              <a:schemeClr val="tx2"/>
            </a:solidFill>
          </a:ln>
          <a:effectLst>
            <a:outerShdw blurRad="50800" dist="635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8692"/>
              </p:ext>
            </p:extLst>
          </p:nvPr>
        </p:nvGraphicFramePr>
        <p:xfrm>
          <a:off x="914399" y="304799"/>
          <a:ext cx="5867401" cy="5739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1"/>
                <a:gridCol w="762000"/>
                <a:gridCol w="1832610"/>
                <a:gridCol w="2053590"/>
              </a:tblGrid>
              <a:tr h="635374">
                <a:tc rowSpan="2" gridSpan="2"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What is Your </a:t>
                      </a:r>
                      <a:br>
                        <a:rPr lang="en-US" sz="16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Search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Profile?</a:t>
                      </a:r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Effort Expended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4606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Low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2244315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Search Competition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High Competition</a:t>
                      </a:r>
                      <a:br>
                        <a:rPr lang="en-US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Low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Effort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</a:rPr>
                        <a:t>If you are in a highly competitive space, 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  <a:t>a minimal budget will </a:t>
                      </a:r>
                      <a:b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not achieve tangible results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  <a:t>.  It may keep you from sliding further downhill.  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High Competition</a:t>
                      </a:r>
                      <a:br>
                        <a:rPr lang="en-US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High 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Effort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</a:rPr>
                        <a:t>In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  <a:t> a highly competitive space, 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strong results 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  <a:t>require great considerable effort, and may take time to achieve.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830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Low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Low Competition</a:t>
                      </a:r>
                      <a:br>
                        <a:rPr lang="en-US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Low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Effort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</a:rPr>
                        <a:t>If you are in a non-com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  <a:t>petitive space, then 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good results 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  <a:t>can be achieved with minimal effort.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Low Competition</a:t>
                      </a:r>
                      <a:br>
                        <a:rPr lang="en-US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High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Effort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</a:rPr>
                        <a:t>If you are in a non-com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  <a:t>petitive space, with high effort and budget, you can 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dominate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</a:rPr>
                        <a:t> the search category.</a:t>
                      </a:r>
                      <a:endParaRPr lang="en-US" sz="12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11791">
                <a:tc gridSpan="4">
                  <a:txBody>
                    <a:bodyPr/>
                    <a:lstStyle/>
                    <a:p>
                      <a:pPr algn="l"/>
                      <a:r>
                        <a:rPr lang="en-US" sz="700" b="0" dirty="0" smtClean="0">
                          <a:solidFill>
                            <a:schemeClr val="bg1"/>
                          </a:solidFill>
                        </a:rPr>
                        <a:t>Copyright © 2013, Customer Paradigm.  All Rights Reserved.  Call 303.473.4400 or visit www.CustomerParadigm.com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7" descr="CP_logoLR_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095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0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8</cp:revision>
  <dcterms:created xsi:type="dcterms:W3CDTF">2013-07-29T17:06:33Z</dcterms:created>
  <dcterms:modified xsi:type="dcterms:W3CDTF">2013-07-29T18:13:29Z</dcterms:modified>
</cp:coreProperties>
</file>